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11"/>
  </p:notesMasterIdLst>
  <p:sldIdLst>
    <p:sldId id="5754" r:id="rId6"/>
    <p:sldId id="5752" r:id="rId7"/>
    <p:sldId id="5748" r:id="rId8"/>
    <p:sldId id="5749" r:id="rId9"/>
    <p:sldId id="575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6000"/>
    <a:srgbClr val="00415C"/>
    <a:srgbClr val="003E51"/>
    <a:srgbClr val="000000"/>
    <a:srgbClr val="C05131"/>
    <a:srgbClr val="E6E6E6"/>
    <a:srgbClr val="69B3E7"/>
    <a:srgbClr val="F1B434"/>
    <a:srgbClr val="DE9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9A439-CB19-4B32-BD69-338F08BC8F5D}" v="30" dt="2023-08-01T13:32:06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156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35D7-8BA3-487F-A54B-4AC848DC320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42913-6E3E-48B2-B235-17AB65A5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835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4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0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2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6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hyperlink" Target="https://www.michigan.gov/som" TargetMode="Externa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2.xml"/><Relationship Id="rId7" Type="http://schemas.openxmlformats.org/officeDocument/2006/relationships/hyperlink" Target="https://www.michigan.gov/som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570E5-B6E5-40DB-A620-D7FA47AB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81A0-AEF0-4ADF-9673-BA46BAFA0A3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CBB9B1-BD7E-40A8-8E5D-AA526962F83E}"/>
              </a:ext>
            </a:extLst>
          </p:cNvPr>
          <p:cNvSpPr/>
          <p:nvPr userDrawn="1"/>
        </p:nvSpPr>
        <p:spPr>
          <a:xfrm>
            <a:off x="-1" y="5969971"/>
            <a:ext cx="12192001" cy="889487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8AEDB-3742-4661-945F-BA9398AE5821}"/>
              </a:ext>
            </a:extLst>
          </p:cNvPr>
          <p:cNvSpPr/>
          <p:nvPr userDrawn="1"/>
        </p:nvSpPr>
        <p:spPr>
          <a:xfrm>
            <a:off x="0" y="995083"/>
            <a:ext cx="12192000" cy="152399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95216B-39B0-4747-B9C1-79EED45D4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82" y="5862764"/>
            <a:ext cx="3385978" cy="11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C33311-FFC9-4B8F-B07A-F20A77BA9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8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4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2033877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B85DBB5-0368-412E-8BF3-43EA9AD9FB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41" b="0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EFC6D8-FD50-48DC-A2D6-74740B5C9BE3}"/>
              </a:ext>
            </a:extLst>
          </p:cNvPr>
          <p:cNvSpPr/>
          <p:nvPr userDrawn="1"/>
        </p:nvSpPr>
        <p:spPr>
          <a:xfrm>
            <a:off x="4320" y="2"/>
            <a:ext cx="12187679" cy="6858000"/>
          </a:xfrm>
          <a:prstGeom prst="rect">
            <a:avLst/>
          </a:prstGeom>
          <a:solidFill>
            <a:srgbClr val="28807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 err="1">
              <a:solidFill>
                <a:schemeClr val="tx1"/>
              </a:solidFill>
            </a:endParaRPr>
          </a:p>
        </p:txBody>
      </p:sp>
      <p:sp>
        <p:nvSpPr>
          <p:cNvPr id="2" name="TitleRectangle"/>
          <p:cNvSpPr>
            <a:spLocks/>
          </p:cNvSpPr>
          <p:nvPr userDrawn="1"/>
        </p:nvSpPr>
        <p:spPr bwMode="white">
          <a:xfrm>
            <a:off x="2837961" y="1"/>
            <a:ext cx="9356199" cy="4048475"/>
          </a:xfrm>
          <a:prstGeom prst="rect">
            <a:avLst/>
          </a:prstGeom>
          <a:solidFill>
            <a:srgbClr val="2222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2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3085967" y="1463556"/>
            <a:ext cx="8478152" cy="31402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lang="x-none" sz="2041" b="0" baseline="0">
                <a:solidFill>
                  <a:srgbClr val="28807C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085967" y="3182434"/>
            <a:ext cx="8478152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1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8" y="6535889"/>
            <a:ext cx="4822214" cy="25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pic>
        <p:nvPicPr>
          <p:cNvPr id="18" name="Picture 541" descr="Michigan.gov">
            <a:hlinkClick r:id="rId6"/>
            <a:extLst>
              <a:ext uri="{FF2B5EF4-FFF2-40B4-BE49-F238E27FC236}">
                <a16:creationId xmlns:a16="http://schemas.microsoft.com/office/drawing/2014/main" id="{D9B3FF89-03E9-484B-B9CF-54FDB57C03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967" y="2340973"/>
            <a:ext cx="1865975" cy="4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8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1678468"/>
              </p:ext>
            </p:ext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1652053" y="6639225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0465075" y="6639225"/>
            <a:ext cx="105004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x-none" sz="816" baseline="0">
                <a:solidFill>
                  <a:srgbClr val="808080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16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5D8E8-1FD1-4E37-8B7B-340D546AB59E}"/>
              </a:ext>
            </a:extLst>
          </p:cNvPr>
          <p:cNvSpPr/>
          <p:nvPr userDrawn="1"/>
        </p:nvSpPr>
        <p:spPr>
          <a:xfrm>
            <a:off x="1" y="6391513"/>
            <a:ext cx="12192000" cy="466487"/>
          </a:xfrm>
          <a:prstGeom prst="rect">
            <a:avLst/>
          </a:prstGeom>
          <a:solidFill>
            <a:srgbClr val="2222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7" tIns="46649" rIns="93297" bIns="46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2" err="1">
              <a:solidFill>
                <a:schemeClr val="tx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F9FCF8D-313E-42DF-9D90-8DB0ED56903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652053" y="6677368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816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x-none" sz="816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lideLogoText">
            <a:extLst>
              <a:ext uri="{FF2B5EF4-FFF2-40B4-BE49-F238E27FC236}">
                <a16:creationId xmlns:a16="http://schemas.microsoft.com/office/drawing/2014/main" id="{EFDA50CF-8CAA-4A39-B70C-4B8F557366C3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800048" y="6677368"/>
            <a:ext cx="2715075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816" b="0" baseline="0">
                <a:solidFill>
                  <a:schemeClr val="bg1"/>
                </a:solidFill>
                <a:latin typeface="+mn-lt"/>
              </a:rPr>
              <a:t>Michigan Department of Labor and Economic Opportunity</a:t>
            </a:r>
            <a:endParaRPr lang="x-none" sz="816" b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541" descr="Michigan.gov">
            <a:hlinkClick r:id="rId7"/>
            <a:extLst>
              <a:ext uri="{FF2B5EF4-FFF2-40B4-BE49-F238E27FC236}">
                <a16:creationId xmlns:a16="http://schemas.microsoft.com/office/drawing/2014/main" id="{7E099D83-CB3E-4028-B30F-03EB664B5C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6" y="6476010"/>
            <a:ext cx="1119584" cy="2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6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theme" Target="../theme/theme2.xml"/><Relationship Id="rId21" Type="http://schemas.openxmlformats.org/officeDocument/2006/relationships/oleObject" Target="../embeddings/oleObject1.bin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tags" Target="../tags/tag1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E4CDA-BF10-4036-A75E-7712DE2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7DCCA-4BC4-499C-A638-4660D8D05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653F0-9614-4D84-903B-ADC8C950F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81A0-AEF0-4ADF-9673-BA46BAFA0A3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D7F26-D52F-40C7-8347-67AE841D3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15416-FB9E-4D4E-AF22-1B6890DB6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2426-DC24-42F7-B0A5-A4F0C3916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80713466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5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41" b="0" i="0" baseline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11073110" y="1979059"/>
            <a:ext cx="2047725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>
                <a:solidFill>
                  <a:srgbClr val="808080"/>
                </a:solidFill>
                <a:latin typeface="+mn-lt"/>
                <a:ea typeface="+mn-ea"/>
              </a:rPr>
              <a:t>Last Modified 10/19/2017 9:23 PM Central Standard Time</a:t>
            </a:r>
            <a:endParaRPr lang="x-none" sz="1632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11206406" y="4197039"/>
            <a:ext cx="1781129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612" baseline="0">
                <a:solidFill>
                  <a:srgbClr val="808080"/>
                </a:solidFill>
                <a:latin typeface="+mn-lt"/>
                <a:ea typeface="+mn-ea"/>
              </a:rPr>
              <a:t>Printed 12/2/2016 8:13 AM Central Standard Time</a:t>
            </a:r>
            <a:endParaRPr lang="x-none" sz="1632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4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16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7"/>
            <a:ext cx="11725484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1632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7" y="6432273"/>
            <a:ext cx="11725484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x-none" sz="816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x-none" sz="816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32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x-none" sz="1632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394697" y="291555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rgbClr val="002960"/>
                </a:buClr>
              </a:pPr>
              <a:r>
                <a:rPr lang="x-none" sz="816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1" y="6455860"/>
            <a:ext cx="62200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2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995479" y="5183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x-none" sz="816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49" y="285076"/>
            <a:ext cx="875496" cy="1021522"/>
            <a:chOff x="7835905" y="279400"/>
            <a:chExt cx="643513" cy="100118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84" y="285076"/>
            <a:ext cx="1294495" cy="749405"/>
            <a:chOff x="7540629" y="279400"/>
            <a:chExt cx="951487" cy="73448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1632" baseline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9512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9512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9512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736" y="255920"/>
            <a:ext cx="966208" cy="1333054"/>
            <a:chOff x="7769225" y="250825"/>
            <a:chExt cx="71018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1632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951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x-none" sz="1224" baseline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84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041" b="0" baseline="0">
          <a:solidFill>
            <a:srgbClr val="28807C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428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428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428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630BE-5ED1-4915-A451-2EDFF22FE6F0}"/>
              </a:ext>
            </a:extLst>
          </p:cNvPr>
          <p:cNvGrpSpPr/>
          <p:nvPr/>
        </p:nvGrpSpPr>
        <p:grpSpPr>
          <a:xfrm>
            <a:off x="-1" y="4121"/>
            <a:ext cx="12192001" cy="975710"/>
            <a:chOff x="-1" y="4121"/>
            <a:chExt cx="12192001" cy="9757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B2158D-DE91-4B0F-9E06-8BA40E6B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4040"/>
              <a:ext cx="12192000" cy="81579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84678-01C4-49ED-BB52-10F531F4057B}"/>
                </a:ext>
              </a:extLst>
            </p:cNvPr>
            <p:cNvSpPr/>
            <p:nvPr/>
          </p:nvSpPr>
          <p:spPr>
            <a:xfrm>
              <a:off x="-1" y="4121"/>
              <a:ext cx="12192001" cy="14389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FE948-0FC3-4A37-99B6-98735C22E2CC}"/>
              </a:ext>
            </a:extLst>
          </p:cNvPr>
          <p:cNvGrpSpPr/>
          <p:nvPr/>
        </p:nvGrpSpPr>
        <p:grpSpPr>
          <a:xfrm>
            <a:off x="371362" y="6317176"/>
            <a:ext cx="3618866" cy="246221"/>
            <a:chOff x="142762" y="6177821"/>
            <a:chExt cx="3618866" cy="2462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D3783-CD8D-4D0C-81F4-E74B2B4621A1}"/>
                </a:ext>
              </a:extLst>
            </p:cNvPr>
            <p:cNvGrpSpPr/>
            <p:nvPr/>
          </p:nvGrpSpPr>
          <p:grpSpPr>
            <a:xfrm>
              <a:off x="142762" y="6177821"/>
              <a:ext cx="3618866" cy="246221"/>
              <a:chOff x="4130301" y="6027363"/>
              <a:chExt cx="3618866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1B7D5-3590-4EC6-AD08-1FCB3187881E}"/>
                  </a:ext>
                </a:extLst>
              </p:cNvPr>
              <p:cNvSpPr txBox="1"/>
              <p:nvPr/>
            </p:nvSpPr>
            <p:spPr>
              <a:xfrm>
                <a:off x="5096315" y="6027363"/>
                <a:ext cx="26528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MICHIGAN REHABILITATION SERVICES</a:t>
                </a:r>
              </a:p>
            </p:txBody>
          </p:sp>
          <p:pic>
            <p:nvPicPr>
              <p:cNvPr id="8" name="Picture 7" descr="MRSlogoColor1">
                <a:extLst>
                  <a:ext uri="{FF2B5EF4-FFF2-40B4-BE49-F238E27FC236}">
                    <a16:creationId xmlns:a16="http://schemas.microsoft.com/office/drawing/2014/main" id="{646B1B6C-5AF0-4868-BDBF-A60E4720A17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301" y="6037841"/>
                <a:ext cx="84582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99195C-D3A3-4889-A172-FFF9ED8C30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03" y="6184251"/>
              <a:ext cx="0" cy="228600"/>
            </a:xfrm>
            <a:prstGeom prst="line">
              <a:avLst/>
            </a:prstGeom>
            <a:ln w="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EA2055-3DE6-4C48-88EC-E8FE9FADEF4B}"/>
              </a:ext>
            </a:extLst>
          </p:cNvPr>
          <p:cNvSpPr txBox="1"/>
          <p:nvPr/>
        </p:nvSpPr>
        <p:spPr>
          <a:xfrm>
            <a:off x="732163" y="436693"/>
            <a:ext cx="107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Performance </a:t>
            </a:r>
            <a:r>
              <a:rPr lang="en-US" sz="2800" b="1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Prior-to-application (PTA) Referrals for Services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04F0B-8A84-46F6-883B-82EC18A56928}"/>
              </a:ext>
            </a:extLst>
          </p:cNvPr>
          <p:cNvGrpSpPr/>
          <p:nvPr/>
        </p:nvGrpSpPr>
        <p:grpSpPr>
          <a:xfrm>
            <a:off x="358031" y="531777"/>
            <a:ext cx="374132" cy="333051"/>
            <a:chOff x="358031" y="1336999"/>
            <a:chExt cx="374132" cy="3330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7843CF-7B29-46D5-B612-82D8B56D330A}"/>
                </a:ext>
              </a:extLst>
            </p:cNvPr>
            <p:cNvSpPr/>
            <p:nvPr/>
          </p:nvSpPr>
          <p:spPr>
            <a:xfrm>
              <a:off x="358031" y="1336999"/>
              <a:ext cx="374132" cy="33305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Exponential Graph with solid fill">
              <a:extLst>
                <a:ext uri="{FF2B5EF4-FFF2-40B4-BE49-F238E27FC236}">
                  <a16:creationId xmlns:a16="http://schemas.microsoft.com/office/drawing/2014/main" id="{F07269E0-12AB-4234-A4B6-A78ED58E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13" y="1356903"/>
              <a:ext cx="293241" cy="293241"/>
            </a:xfrm>
            <a:prstGeom prst="rect">
              <a:avLst/>
            </a:prstGeom>
          </p:spPr>
        </p:pic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7323B67-4DA8-5A37-F025-10FE5A046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45120"/>
              </p:ext>
            </p:extLst>
          </p:nvPr>
        </p:nvGraphicFramePr>
        <p:xfrm>
          <a:off x="9857433" y="1835632"/>
          <a:ext cx="2230734" cy="3775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84958">
                  <a:extLst>
                    <a:ext uri="{9D8B030D-6E8A-4147-A177-3AD203B41FA5}">
                      <a16:colId xmlns:a16="http://schemas.microsoft.com/office/drawing/2014/main" val="3068858585"/>
                    </a:ext>
                  </a:extLst>
                </a:gridCol>
                <a:gridCol w="645776">
                  <a:extLst>
                    <a:ext uri="{9D8B030D-6E8A-4147-A177-3AD203B41FA5}">
                      <a16:colId xmlns:a16="http://schemas.microsoft.com/office/drawing/2014/main" val="4293638927"/>
                    </a:ext>
                  </a:extLst>
                </a:gridCol>
              </a:tblGrid>
              <a:tr h="6640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Year-to-date (YTD) </a:t>
                      </a:r>
                    </a:p>
                    <a:p>
                      <a:pPr algn="ctr"/>
                      <a:r>
                        <a:rPr lang="en-US" sz="1400"/>
                        <a:t>Cumulative Totals – PTA Referrals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892"/>
                  </a:ext>
                </a:extLst>
              </a:tr>
              <a:tr h="448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271"/>
                  </a:ext>
                </a:extLst>
              </a:tr>
              <a:tr h="4703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FY23 (Oct-July):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FY23 Year End: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2,373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726"/>
                  </a:ext>
                </a:extLst>
              </a:tr>
              <a:tr h="516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FY22 (Oct-July):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FY22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2,553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306444"/>
                  </a:ext>
                </a:extLst>
              </a:tr>
              <a:tr h="516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FY21 (Oct-July):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FY21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1,509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1,643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724"/>
                  </a:ext>
                </a:extLst>
              </a:tr>
              <a:tr h="5552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FY20 </a:t>
                      </a:r>
                      <a:r>
                        <a:rPr lang="en-US" sz="1400" dirty="0"/>
                        <a:t>(Oct-July)</a:t>
                      </a:r>
                      <a:r>
                        <a:rPr lang="en-US" sz="1400" b="0" dirty="0"/>
                        <a:t>:</a:t>
                      </a:r>
                    </a:p>
                    <a:p>
                      <a:pPr algn="ctr"/>
                      <a:r>
                        <a:rPr lang="en-US" sz="1200" b="0" dirty="0"/>
                        <a:t>FY20 Year End: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2,962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59321"/>
                  </a:ext>
                </a:extLst>
              </a:tr>
              <a:tr h="5164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FY19 (Oct-July):</a:t>
                      </a:r>
                    </a:p>
                    <a:p>
                      <a:pPr algn="ctr"/>
                      <a:r>
                        <a:rPr lang="en-US" sz="1200" dirty="0"/>
                        <a:t>FY19 Year End: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4,329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296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3319841-5476-07FE-AA57-8E4DEDA90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074915"/>
            <a:ext cx="9857431" cy="479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4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630BE-5ED1-4915-A451-2EDFF22FE6F0}"/>
              </a:ext>
            </a:extLst>
          </p:cNvPr>
          <p:cNvGrpSpPr/>
          <p:nvPr/>
        </p:nvGrpSpPr>
        <p:grpSpPr>
          <a:xfrm>
            <a:off x="-1" y="4121"/>
            <a:ext cx="12192001" cy="975710"/>
            <a:chOff x="-1" y="4121"/>
            <a:chExt cx="12192001" cy="9757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B2158D-DE91-4B0F-9E06-8BA40E6B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4040"/>
              <a:ext cx="12192000" cy="81579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84678-01C4-49ED-BB52-10F531F4057B}"/>
                </a:ext>
              </a:extLst>
            </p:cNvPr>
            <p:cNvSpPr/>
            <p:nvPr/>
          </p:nvSpPr>
          <p:spPr>
            <a:xfrm>
              <a:off x="-1" y="4121"/>
              <a:ext cx="12192001" cy="14389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FE948-0FC3-4A37-99B6-98735C22E2CC}"/>
              </a:ext>
            </a:extLst>
          </p:cNvPr>
          <p:cNvGrpSpPr/>
          <p:nvPr/>
        </p:nvGrpSpPr>
        <p:grpSpPr>
          <a:xfrm>
            <a:off x="371362" y="6317176"/>
            <a:ext cx="3618866" cy="246221"/>
            <a:chOff x="142762" y="6177821"/>
            <a:chExt cx="3618866" cy="2462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D3783-CD8D-4D0C-81F4-E74B2B4621A1}"/>
                </a:ext>
              </a:extLst>
            </p:cNvPr>
            <p:cNvGrpSpPr/>
            <p:nvPr/>
          </p:nvGrpSpPr>
          <p:grpSpPr>
            <a:xfrm>
              <a:off x="142762" y="6177821"/>
              <a:ext cx="3618866" cy="246221"/>
              <a:chOff x="4130301" y="6027363"/>
              <a:chExt cx="3618866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1B7D5-3590-4EC6-AD08-1FCB3187881E}"/>
                  </a:ext>
                </a:extLst>
              </p:cNvPr>
              <p:cNvSpPr txBox="1"/>
              <p:nvPr/>
            </p:nvSpPr>
            <p:spPr>
              <a:xfrm>
                <a:off x="5096315" y="6027363"/>
                <a:ext cx="26528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MICHIGAN REHABILITATION SERVICES</a:t>
                </a:r>
              </a:p>
            </p:txBody>
          </p:sp>
          <p:pic>
            <p:nvPicPr>
              <p:cNvPr id="8" name="Picture 7" descr="MRSlogoColor1">
                <a:extLst>
                  <a:ext uri="{FF2B5EF4-FFF2-40B4-BE49-F238E27FC236}">
                    <a16:creationId xmlns:a16="http://schemas.microsoft.com/office/drawing/2014/main" id="{646B1B6C-5AF0-4868-BDBF-A60E4720A17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301" y="6037841"/>
                <a:ext cx="84582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99195C-D3A3-4889-A172-FFF9ED8C30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03" y="6184251"/>
              <a:ext cx="0" cy="228600"/>
            </a:xfrm>
            <a:prstGeom prst="line">
              <a:avLst/>
            </a:prstGeom>
            <a:ln w="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EA2055-3DE6-4C48-88EC-E8FE9FADEF4B}"/>
              </a:ext>
            </a:extLst>
          </p:cNvPr>
          <p:cNvSpPr txBox="1"/>
          <p:nvPr/>
        </p:nvSpPr>
        <p:spPr>
          <a:xfrm>
            <a:off x="732163" y="436693"/>
            <a:ext cx="107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Performance </a:t>
            </a:r>
            <a:r>
              <a:rPr lang="en-US" sz="2800" b="1">
                <a:solidFill>
                  <a:srgbClr val="003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New VR Applications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04F0B-8A84-46F6-883B-82EC18A56928}"/>
              </a:ext>
            </a:extLst>
          </p:cNvPr>
          <p:cNvGrpSpPr/>
          <p:nvPr/>
        </p:nvGrpSpPr>
        <p:grpSpPr>
          <a:xfrm>
            <a:off x="358031" y="531777"/>
            <a:ext cx="374132" cy="333051"/>
            <a:chOff x="358031" y="1336999"/>
            <a:chExt cx="374132" cy="3330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7843CF-7B29-46D5-B612-82D8B56D330A}"/>
                </a:ext>
              </a:extLst>
            </p:cNvPr>
            <p:cNvSpPr/>
            <p:nvPr/>
          </p:nvSpPr>
          <p:spPr>
            <a:xfrm>
              <a:off x="358031" y="1336999"/>
              <a:ext cx="374132" cy="33305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Exponential Graph with solid fill">
              <a:extLst>
                <a:ext uri="{FF2B5EF4-FFF2-40B4-BE49-F238E27FC236}">
                  <a16:creationId xmlns:a16="http://schemas.microsoft.com/office/drawing/2014/main" id="{F07269E0-12AB-4234-A4B6-A78ED58E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13" y="1356903"/>
              <a:ext cx="293241" cy="293241"/>
            </a:xfrm>
            <a:prstGeom prst="rect">
              <a:avLst/>
            </a:prstGeom>
          </p:spPr>
        </p:pic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47442F0-0DBE-274D-694C-B4125007F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87766"/>
              </p:ext>
            </p:extLst>
          </p:nvPr>
        </p:nvGraphicFramePr>
        <p:xfrm>
          <a:off x="9302166" y="1437773"/>
          <a:ext cx="2790024" cy="39519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2339">
                  <a:extLst>
                    <a:ext uri="{9D8B030D-6E8A-4147-A177-3AD203B41FA5}">
                      <a16:colId xmlns:a16="http://schemas.microsoft.com/office/drawing/2014/main" val="3068858585"/>
                    </a:ext>
                  </a:extLst>
                </a:gridCol>
                <a:gridCol w="807685">
                  <a:extLst>
                    <a:ext uri="{9D8B030D-6E8A-4147-A177-3AD203B41FA5}">
                      <a16:colId xmlns:a16="http://schemas.microsoft.com/office/drawing/2014/main" val="4293638927"/>
                    </a:ext>
                  </a:extLst>
                </a:gridCol>
              </a:tblGrid>
              <a:tr h="6348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Year-to-date (YTD) </a:t>
                      </a:r>
                    </a:p>
                    <a:p>
                      <a:pPr algn="ctr"/>
                      <a:r>
                        <a:rPr lang="en-US" sz="1400"/>
                        <a:t>Cumulative Totals – New Applications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892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271"/>
                  </a:ext>
                </a:extLst>
              </a:tr>
              <a:tr h="2483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FY23 (Oct-July):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FY23 Year End: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12,224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726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FY22 (Oct-July):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FY22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11,346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306444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FY21 (Oct-July):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FY21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9,354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11,159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724"/>
                  </a:ext>
                </a:extLst>
              </a:tr>
              <a:tr h="5704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FY20 </a:t>
                      </a:r>
                      <a:r>
                        <a:rPr lang="en-US" sz="1400" dirty="0"/>
                        <a:t>(Oct-July)</a:t>
                      </a:r>
                      <a:r>
                        <a:rPr lang="en-US" sz="1400" b="0" dirty="0"/>
                        <a:t>:</a:t>
                      </a:r>
                    </a:p>
                    <a:p>
                      <a:pPr algn="ctr"/>
                      <a:r>
                        <a:rPr lang="en-US" sz="1200" b="0" dirty="0"/>
                        <a:t>FY20 Year End: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10,150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11,455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59321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FY19 (Oct-July):</a:t>
                      </a:r>
                    </a:p>
                    <a:p>
                      <a:pPr algn="ctr"/>
                      <a:r>
                        <a:rPr lang="en-US" sz="1200" dirty="0"/>
                        <a:t>FY19 Year End: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14,203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16,514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296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3F45564-C32A-9547-DAC8-C3698CD8D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47495"/>
            <a:ext cx="9302165" cy="47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6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630BE-5ED1-4915-A451-2EDFF22FE6F0}"/>
              </a:ext>
            </a:extLst>
          </p:cNvPr>
          <p:cNvGrpSpPr/>
          <p:nvPr/>
        </p:nvGrpSpPr>
        <p:grpSpPr>
          <a:xfrm>
            <a:off x="-1" y="4121"/>
            <a:ext cx="12192001" cy="975710"/>
            <a:chOff x="-1" y="4121"/>
            <a:chExt cx="12192001" cy="9757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B2158D-DE91-4B0F-9E06-8BA40E6B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4040"/>
              <a:ext cx="12192000" cy="81579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84678-01C4-49ED-BB52-10F531F4057B}"/>
                </a:ext>
              </a:extLst>
            </p:cNvPr>
            <p:cNvSpPr/>
            <p:nvPr/>
          </p:nvSpPr>
          <p:spPr>
            <a:xfrm>
              <a:off x="-1" y="4121"/>
              <a:ext cx="12192001" cy="14389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FE948-0FC3-4A37-99B6-98735C22E2CC}"/>
              </a:ext>
            </a:extLst>
          </p:cNvPr>
          <p:cNvGrpSpPr/>
          <p:nvPr/>
        </p:nvGrpSpPr>
        <p:grpSpPr>
          <a:xfrm>
            <a:off x="371362" y="6317176"/>
            <a:ext cx="3618866" cy="246221"/>
            <a:chOff x="142762" y="6177821"/>
            <a:chExt cx="3618866" cy="2462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D3783-CD8D-4D0C-81F4-E74B2B4621A1}"/>
                </a:ext>
              </a:extLst>
            </p:cNvPr>
            <p:cNvGrpSpPr/>
            <p:nvPr/>
          </p:nvGrpSpPr>
          <p:grpSpPr>
            <a:xfrm>
              <a:off x="142762" y="6177821"/>
              <a:ext cx="3618866" cy="246221"/>
              <a:chOff x="4130301" y="6027363"/>
              <a:chExt cx="3618866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1B7D5-3590-4EC6-AD08-1FCB3187881E}"/>
                  </a:ext>
                </a:extLst>
              </p:cNvPr>
              <p:cNvSpPr txBox="1"/>
              <p:nvPr/>
            </p:nvSpPr>
            <p:spPr>
              <a:xfrm>
                <a:off x="5096315" y="6027363"/>
                <a:ext cx="26528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MICHIGAN REHABILITATION SERVICES</a:t>
                </a:r>
              </a:p>
            </p:txBody>
          </p:sp>
          <p:pic>
            <p:nvPicPr>
              <p:cNvPr id="8" name="Picture 7" descr="MRSlogoColor1">
                <a:extLst>
                  <a:ext uri="{FF2B5EF4-FFF2-40B4-BE49-F238E27FC236}">
                    <a16:creationId xmlns:a16="http://schemas.microsoft.com/office/drawing/2014/main" id="{646B1B6C-5AF0-4868-BDBF-A60E4720A17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301" y="6037841"/>
                <a:ext cx="84582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99195C-D3A3-4889-A172-FFF9ED8C30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03" y="6184251"/>
              <a:ext cx="0" cy="228600"/>
            </a:xfrm>
            <a:prstGeom prst="line">
              <a:avLst/>
            </a:prstGeom>
            <a:ln w="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EA2055-3DE6-4C48-88EC-E8FE9FADEF4B}"/>
              </a:ext>
            </a:extLst>
          </p:cNvPr>
          <p:cNvSpPr txBox="1"/>
          <p:nvPr/>
        </p:nvSpPr>
        <p:spPr>
          <a:xfrm>
            <a:off x="732163" y="436693"/>
            <a:ext cx="107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Performance – Eligibility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04F0B-8A84-46F6-883B-82EC18A56928}"/>
              </a:ext>
            </a:extLst>
          </p:cNvPr>
          <p:cNvGrpSpPr/>
          <p:nvPr/>
        </p:nvGrpSpPr>
        <p:grpSpPr>
          <a:xfrm>
            <a:off x="358031" y="531777"/>
            <a:ext cx="374132" cy="333051"/>
            <a:chOff x="358031" y="1336999"/>
            <a:chExt cx="374132" cy="3330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7843CF-7B29-46D5-B612-82D8B56D330A}"/>
                </a:ext>
              </a:extLst>
            </p:cNvPr>
            <p:cNvSpPr/>
            <p:nvPr/>
          </p:nvSpPr>
          <p:spPr>
            <a:xfrm>
              <a:off x="358031" y="1336999"/>
              <a:ext cx="374132" cy="33305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Exponential Graph with solid fill">
              <a:extLst>
                <a:ext uri="{FF2B5EF4-FFF2-40B4-BE49-F238E27FC236}">
                  <a16:creationId xmlns:a16="http://schemas.microsoft.com/office/drawing/2014/main" id="{F07269E0-12AB-4234-A4B6-A78ED58E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13" y="1356903"/>
              <a:ext cx="293241" cy="293241"/>
            </a:xfrm>
            <a:prstGeom prst="rect">
              <a:avLst/>
            </a:prstGeom>
          </p:spPr>
        </p:pic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B49F884-CE78-909F-BEA0-C7968C703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08827"/>
              </p:ext>
            </p:extLst>
          </p:nvPr>
        </p:nvGraphicFramePr>
        <p:xfrm>
          <a:off x="9043945" y="1604722"/>
          <a:ext cx="2790024" cy="38553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2339">
                  <a:extLst>
                    <a:ext uri="{9D8B030D-6E8A-4147-A177-3AD203B41FA5}">
                      <a16:colId xmlns:a16="http://schemas.microsoft.com/office/drawing/2014/main" val="3068858585"/>
                    </a:ext>
                  </a:extLst>
                </a:gridCol>
                <a:gridCol w="807685">
                  <a:extLst>
                    <a:ext uri="{9D8B030D-6E8A-4147-A177-3AD203B41FA5}">
                      <a16:colId xmlns:a16="http://schemas.microsoft.com/office/drawing/2014/main" val="4293638927"/>
                    </a:ext>
                  </a:extLst>
                </a:gridCol>
              </a:tblGrid>
              <a:tr h="6348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Year-to-date (YTD) </a:t>
                      </a:r>
                      <a:endParaRPr lang="en-US" sz="1400"/>
                    </a:p>
                    <a:p>
                      <a:pPr algn="ctr"/>
                      <a:r>
                        <a:rPr lang="en-US" sz="1400" dirty="0"/>
                        <a:t>Cumulative Totals - Eligibility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892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271"/>
                  </a:ext>
                </a:extLst>
              </a:tr>
              <a:tr h="2483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FY23 (Oct-July):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FY23 Year End: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11,108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726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FY22 (Oct-July):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FY22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10,295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12,084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306444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FY21 (Oct-July):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FY21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10,039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724"/>
                  </a:ext>
                </a:extLst>
              </a:tr>
              <a:tr h="5704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FY20 </a:t>
                      </a:r>
                      <a:r>
                        <a:rPr lang="en-US" sz="1400" dirty="0"/>
                        <a:t>(Oct-July)</a:t>
                      </a:r>
                      <a:r>
                        <a:rPr lang="en-US" sz="1400" b="0" dirty="0"/>
                        <a:t>:</a:t>
                      </a:r>
                    </a:p>
                    <a:p>
                      <a:pPr algn="ctr"/>
                      <a:r>
                        <a:rPr lang="en-US" sz="1200" b="0" dirty="0"/>
                        <a:t>FY20 Year End: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9,844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10,912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59321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FY19 (Oct-July):</a:t>
                      </a:r>
                    </a:p>
                    <a:p>
                      <a:pPr algn="ctr"/>
                      <a:r>
                        <a:rPr lang="en-US" sz="1200" dirty="0"/>
                        <a:t>FY19 Year End: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12,475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296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951CA0-7302-B9D8-1A81-981D7F92F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70816"/>
            <a:ext cx="9043944" cy="47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630BE-5ED1-4915-A451-2EDFF22FE6F0}"/>
              </a:ext>
            </a:extLst>
          </p:cNvPr>
          <p:cNvGrpSpPr/>
          <p:nvPr/>
        </p:nvGrpSpPr>
        <p:grpSpPr>
          <a:xfrm>
            <a:off x="-1" y="4121"/>
            <a:ext cx="12192001" cy="975710"/>
            <a:chOff x="-1" y="4121"/>
            <a:chExt cx="12192001" cy="9757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B2158D-DE91-4B0F-9E06-8BA40E6B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4040"/>
              <a:ext cx="12192000" cy="81579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84678-01C4-49ED-BB52-10F531F4057B}"/>
                </a:ext>
              </a:extLst>
            </p:cNvPr>
            <p:cNvSpPr/>
            <p:nvPr/>
          </p:nvSpPr>
          <p:spPr>
            <a:xfrm>
              <a:off x="-1" y="4121"/>
              <a:ext cx="12192001" cy="14389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FE948-0FC3-4A37-99B6-98735C22E2CC}"/>
              </a:ext>
            </a:extLst>
          </p:cNvPr>
          <p:cNvGrpSpPr/>
          <p:nvPr/>
        </p:nvGrpSpPr>
        <p:grpSpPr>
          <a:xfrm>
            <a:off x="371362" y="6317176"/>
            <a:ext cx="3618866" cy="246221"/>
            <a:chOff x="142762" y="6177821"/>
            <a:chExt cx="3618866" cy="2462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D3783-CD8D-4D0C-81F4-E74B2B4621A1}"/>
                </a:ext>
              </a:extLst>
            </p:cNvPr>
            <p:cNvGrpSpPr/>
            <p:nvPr/>
          </p:nvGrpSpPr>
          <p:grpSpPr>
            <a:xfrm>
              <a:off x="142762" y="6177821"/>
              <a:ext cx="3618866" cy="246221"/>
              <a:chOff x="4130301" y="6027363"/>
              <a:chExt cx="3618866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1B7D5-3590-4EC6-AD08-1FCB3187881E}"/>
                  </a:ext>
                </a:extLst>
              </p:cNvPr>
              <p:cNvSpPr txBox="1"/>
              <p:nvPr/>
            </p:nvSpPr>
            <p:spPr>
              <a:xfrm>
                <a:off x="5096315" y="6027363"/>
                <a:ext cx="26528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MICHIGAN REHABILITATION SERVICES</a:t>
                </a:r>
              </a:p>
            </p:txBody>
          </p:sp>
          <p:pic>
            <p:nvPicPr>
              <p:cNvPr id="8" name="Picture 7" descr="MRSlogoColor1">
                <a:extLst>
                  <a:ext uri="{FF2B5EF4-FFF2-40B4-BE49-F238E27FC236}">
                    <a16:creationId xmlns:a16="http://schemas.microsoft.com/office/drawing/2014/main" id="{646B1B6C-5AF0-4868-BDBF-A60E4720A17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301" y="6037841"/>
                <a:ext cx="84582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99195C-D3A3-4889-A172-FFF9ED8C30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03" y="6184251"/>
              <a:ext cx="0" cy="228600"/>
            </a:xfrm>
            <a:prstGeom prst="line">
              <a:avLst/>
            </a:prstGeom>
            <a:ln w="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EA2055-3DE6-4C48-88EC-E8FE9FADEF4B}"/>
              </a:ext>
            </a:extLst>
          </p:cNvPr>
          <p:cNvSpPr txBox="1"/>
          <p:nvPr/>
        </p:nvSpPr>
        <p:spPr>
          <a:xfrm>
            <a:off x="732163" y="436693"/>
            <a:ext cx="107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Performance – Service / IPE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04F0B-8A84-46F6-883B-82EC18A56928}"/>
              </a:ext>
            </a:extLst>
          </p:cNvPr>
          <p:cNvGrpSpPr/>
          <p:nvPr/>
        </p:nvGrpSpPr>
        <p:grpSpPr>
          <a:xfrm>
            <a:off x="358031" y="531777"/>
            <a:ext cx="374132" cy="333051"/>
            <a:chOff x="358031" y="1336999"/>
            <a:chExt cx="374132" cy="3330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7843CF-7B29-46D5-B612-82D8B56D330A}"/>
                </a:ext>
              </a:extLst>
            </p:cNvPr>
            <p:cNvSpPr/>
            <p:nvPr/>
          </p:nvSpPr>
          <p:spPr>
            <a:xfrm>
              <a:off x="358031" y="1336999"/>
              <a:ext cx="374132" cy="33305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Exponential Graph with solid fill">
              <a:extLst>
                <a:ext uri="{FF2B5EF4-FFF2-40B4-BE49-F238E27FC236}">
                  <a16:creationId xmlns:a16="http://schemas.microsoft.com/office/drawing/2014/main" id="{F07269E0-12AB-4234-A4B6-A78ED58E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13" y="1356903"/>
              <a:ext cx="293241" cy="293241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DC6B67-5519-A4C1-CC32-EE31A9C38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23003"/>
              </p:ext>
            </p:extLst>
          </p:nvPr>
        </p:nvGraphicFramePr>
        <p:xfrm>
          <a:off x="9116841" y="1647779"/>
          <a:ext cx="2790024" cy="39417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2339">
                  <a:extLst>
                    <a:ext uri="{9D8B030D-6E8A-4147-A177-3AD203B41FA5}">
                      <a16:colId xmlns:a16="http://schemas.microsoft.com/office/drawing/2014/main" val="3068858585"/>
                    </a:ext>
                  </a:extLst>
                </a:gridCol>
                <a:gridCol w="807685">
                  <a:extLst>
                    <a:ext uri="{9D8B030D-6E8A-4147-A177-3AD203B41FA5}">
                      <a16:colId xmlns:a16="http://schemas.microsoft.com/office/drawing/2014/main" val="4293638927"/>
                    </a:ext>
                  </a:extLst>
                </a:gridCol>
              </a:tblGrid>
              <a:tr h="6348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Year-to-date (YTD) </a:t>
                      </a:r>
                      <a:endParaRPr lang="en-US" sz="1400"/>
                    </a:p>
                    <a:p>
                      <a:pPr algn="ctr"/>
                      <a:r>
                        <a:rPr lang="en-US" sz="1400" dirty="0"/>
                        <a:t>Cumulative Totals – Service/IPE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892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271"/>
                  </a:ext>
                </a:extLst>
              </a:tr>
              <a:tr h="2483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FY23 (Oct-July):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FY23 Year End: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8,787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726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FY22 (Oct-July):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FY22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8,087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9,534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306444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FY21 (Oct-</a:t>
                      </a:r>
                      <a:r>
                        <a:rPr lang="en-US" sz="1400" dirty="0" err="1"/>
                        <a:t>JJuly</a:t>
                      </a:r>
                      <a:r>
                        <a:rPr lang="en-US" sz="1400" dirty="0"/>
                        <a:t>):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FY21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6,849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8,192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724"/>
                  </a:ext>
                </a:extLst>
              </a:tr>
              <a:tr h="6568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FY20 </a:t>
                      </a:r>
                      <a:r>
                        <a:rPr lang="en-US" sz="1400" dirty="0"/>
                        <a:t>(Oct-July)</a:t>
                      </a:r>
                      <a:r>
                        <a:rPr lang="en-US" sz="1400" b="0" dirty="0"/>
                        <a:t>:</a:t>
                      </a:r>
                    </a:p>
                    <a:p>
                      <a:pPr algn="ctr"/>
                      <a:r>
                        <a:rPr lang="en-US" sz="1200" b="0" dirty="0"/>
                        <a:t>FY20 Year End: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8,115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9,172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59321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FY19 (Oct-July):</a:t>
                      </a:r>
                    </a:p>
                    <a:p>
                      <a:pPr algn="ctr"/>
                      <a:r>
                        <a:rPr lang="en-US" sz="1200" dirty="0"/>
                        <a:t>FY19 Year End: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9,415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11,099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296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022D0E2-791C-68C7-B4CF-6B958486A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57048"/>
            <a:ext cx="9116839" cy="47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C9630BE-5ED1-4915-A451-2EDFF22FE6F0}"/>
              </a:ext>
            </a:extLst>
          </p:cNvPr>
          <p:cNvGrpSpPr/>
          <p:nvPr/>
        </p:nvGrpSpPr>
        <p:grpSpPr>
          <a:xfrm>
            <a:off x="-1" y="4121"/>
            <a:ext cx="12192001" cy="975710"/>
            <a:chOff x="-1" y="4121"/>
            <a:chExt cx="12192001" cy="9757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CB2158D-DE91-4B0F-9E06-8BA40E6B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4040"/>
              <a:ext cx="12192000" cy="81579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384678-01C4-49ED-BB52-10F531F4057B}"/>
                </a:ext>
              </a:extLst>
            </p:cNvPr>
            <p:cNvSpPr/>
            <p:nvPr/>
          </p:nvSpPr>
          <p:spPr>
            <a:xfrm>
              <a:off x="-1" y="4121"/>
              <a:ext cx="12192001" cy="14389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FE948-0FC3-4A37-99B6-98735C22E2CC}"/>
              </a:ext>
            </a:extLst>
          </p:cNvPr>
          <p:cNvGrpSpPr/>
          <p:nvPr/>
        </p:nvGrpSpPr>
        <p:grpSpPr>
          <a:xfrm>
            <a:off x="371362" y="6317176"/>
            <a:ext cx="3618866" cy="246221"/>
            <a:chOff x="142762" y="6177821"/>
            <a:chExt cx="3618866" cy="2462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2D3783-CD8D-4D0C-81F4-E74B2B4621A1}"/>
                </a:ext>
              </a:extLst>
            </p:cNvPr>
            <p:cNvGrpSpPr/>
            <p:nvPr/>
          </p:nvGrpSpPr>
          <p:grpSpPr>
            <a:xfrm>
              <a:off x="142762" y="6177821"/>
              <a:ext cx="3618866" cy="246221"/>
              <a:chOff x="4130301" y="6027363"/>
              <a:chExt cx="3618866" cy="24622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B1B7D5-3590-4EC6-AD08-1FCB3187881E}"/>
                  </a:ext>
                </a:extLst>
              </p:cNvPr>
              <p:cNvSpPr txBox="1"/>
              <p:nvPr/>
            </p:nvSpPr>
            <p:spPr>
              <a:xfrm>
                <a:off x="5096315" y="6027363"/>
                <a:ext cx="26528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MICHIGAN REHABILITATION SERVICES</a:t>
                </a:r>
              </a:p>
            </p:txBody>
          </p:sp>
          <p:pic>
            <p:nvPicPr>
              <p:cNvPr id="8" name="Picture 7" descr="MRSlogoColor1">
                <a:extLst>
                  <a:ext uri="{FF2B5EF4-FFF2-40B4-BE49-F238E27FC236}">
                    <a16:creationId xmlns:a16="http://schemas.microsoft.com/office/drawing/2014/main" id="{646B1B6C-5AF0-4868-BDBF-A60E4720A17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0301" y="6037841"/>
                <a:ext cx="84582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99195C-D3A3-4889-A172-FFF9ED8C30B5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03" y="6184251"/>
              <a:ext cx="0" cy="228600"/>
            </a:xfrm>
            <a:prstGeom prst="line">
              <a:avLst/>
            </a:prstGeom>
            <a:ln w="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5EA2055-3DE6-4C48-88EC-E8FE9FADEF4B}"/>
              </a:ext>
            </a:extLst>
          </p:cNvPr>
          <p:cNvSpPr txBox="1"/>
          <p:nvPr/>
        </p:nvSpPr>
        <p:spPr>
          <a:xfrm>
            <a:off x="732163" y="436693"/>
            <a:ext cx="1072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Performance – Exit Employed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04F0B-8A84-46F6-883B-82EC18A56928}"/>
              </a:ext>
            </a:extLst>
          </p:cNvPr>
          <p:cNvGrpSpPr/>
          <p:nvPr/>
        </p:nvGrpSpPr>
        <p:grpSpPr>
          <a:xfrm>
            <a:off x="358031" y="531777"/>
            <a:ext cx="374132" cy="333051"/>
            <a:chOff x="358031" y="1336999"/>
            <a:chExt cx="374132" cy="3330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7843CF-7B29-46D5-B612-82D8B56D330A}"/>
                </a:ext>
              </a:extLst>
            </p:cNvPr>
            <p:cNvSpPr/>
            <p:nvPr/>
          </p:nvSpPr>
          <p:spPr>
            <a:xfrm>
              <a:off x="358031" y="1336999"/>
              <a:ext cx="374132" cy="333051"/>
            </a:xfrm>
            <a:prstGeom prst="rect">
              <a:avLst/>
            </a:prstGeom>
            <a:solidFill>
              <a:srgbClr val="003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Exponential Graph with solid fill">
              <a:extLst>
                <a:ext uri="{FF2B5EF4-FFF2-40B4-BE49-F238E27FC236}">
                  <a16:creationId xmlns:a16="http://schemas.microsoft.com/office/drawing/2014/main" id="{F07269E0-12AB-4234-A4B6-A78ED58E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4813" y="1356903"/>
              <a:ext cx="293241" cy="293241"/>
            </a:xfrm>
            <a:prstGeom prst="rect">
              <a:avLst/>
            </a:prstGeom>
          </p:spPr>
        </p:pic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2BAA5FBD-A1DA-4F5E-AF86-5B3FABFFF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32093"/>
              </p:ext>
            </p:extLst>
          </p:nvPr>
        </p:nvGraphicFramePr>
        <p:xfrm>
          <a:off x="9275596" y="1486110"/>
          <a:ext cx="2790024" cy="388739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82339">
                  <a:extLst>
                    <a:ext uri="{9D8B030D-6E8A-4147-A177-3AD203B41FA5}">
                      <a16:colId xmlns:a16="http://schemas.microsoft.com/office/drawing/2014/main" val="3068858585"/>
                    </a:ext>
                  </a:extLst>
                </a:gridCol>
                <a:gridCol w="807685">
                  <a:extLst>
                    <a:ext uri="{9D8B030D-6E8A-4147-A177-3AD203B41FA5}">
                      <a16:colId xmlns:a16="http://schemas.microsoft.com/office/drawing/2014/main" val="4293638927"/>
                    </a:ext>
                  </a:extLst>
                </a:gridCol>
              </a:tblGrid>
              <a:tr h="6348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Year-to-date (YTD) </a:t>
                      </a:r>
                    </a:p>
                    <a:p>
                      <a:pPr algn="ctr"/>
                      <a:r>
                        <a:rPr lang="en-US" sz="1400"/>
                        <a:t>Cumulative Totals – Exit Employed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68892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271"/>
                  </a:ext>
                </a:extLst>
              </a:tr>
              <a:tr h="2483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FY23 (Oct-July):</a:t>
                      </a:r>
                    </a:p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FY23 Year End: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4,563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726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FY22 (Oct-July):</a:t>
                      </a:r>
                    </a:p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FY22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4,479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5,626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306444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FY21 (Oct-July):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FY21 Year End: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4,042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5,290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55724"/>
                  </a:ext>
                </a:extLst>
              </a:tr>
              <a:tr h="6025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FY20 </a:t>
                      </a:r>
                      <a:r>
                        <a:rPr lang="en-US" sz="1400" dirty="0"/>
                        <a:t>(Oct-July)</a:t>
                      </a:r>
                      <a:r>
                        <a:rPr lang="en-US" sz="1400" b="0" dirty="0"/>
                        <a:t>:</a:t>
                      </a:r>
                    </a:p>
                    <a:p>
                      <a:pPr algn="ctr"/>
                      <a:r>
                        <a:rPr lang="en-US" sz="1200" b="0" dirty="0"/>
                        <a:t>FY20 Year End: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4,207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4,866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59321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FY19 (Oct-July):</a:t>
                      </a:r>
                    </a:p>
                    <a:p>
                      <a:pPr algn="ctr"/>
                      <a:r>
                        <a:rPr lang="en-US" sz="1200" dirty="0"/>
                        <a:t>FY19 Year End: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4,878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6,352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296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205FE2C-8760-11A6-8E11-EC3720A0B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68892"/>
            <a:ext cx="9275596" cy="47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0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WjJkR98YRWWnCkEMYh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ndT Presentation Template v2 2020" id="{76373DB0-8D84-4376-867D-046B601DF721}" vid="{C8BE9EEF-BB8D-4175-9613-4D9931D2A7C2}"/>
    </a:ext>
  </a:extLst>
</a:theme>
</file>

<file path=ppt/theme/theme2.xml><?xml version="1.0" encoding="utf-8"?>
<a:theme xmlns:a="http://schemas.openxmlformats.org/drawingml/2006/main" name="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664c3e-f049-4574-bd7d-7499d2032cca" xsi:nil="true"/>
    <lcf76f155ced4ddcb4097134ff3c332f xmlns="f1286249-8be6-4038-b754-c8b0575e7661">
      <Terms xmlns="http://schemas.microsoft.com/office/infopath/2007/PartnerControls"/>
    </lcf76f155ced4ddcb4097134ff3c332f>
    <SharedWithUsers xmlns="2942abb1-7b7b-4cf4-aa59-712064ec9723">
      <UserInfo>
        <DisplayName>Webster, Maureen (LEO)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F8F3F24C0254A8D529FF7A3DFCCB9" ma:contentTypeVersion="16" ma:contentTypeDescription="Create a new document." ma:contentTypeScope="" ma:versionID="bb4b10ccbf35f59a2da053b0dddb1815">
  <xsd:schema xmlns:xsd="http://www.w3.org/2001/XMLSchema" xmlns:xs="http://www.w3.org/2001/XMLSchema" xmlns:p="http://schemas.microsoft.com/office/2006/metadata/properties" xmlns:ns2="f1286249-8be6-4038-b754-c8b0575e7661" xmlns:ns3="2942abb1-7b7b-4cf4-aa59-712064ec9723" xmlns:ns4="e4664c3e-f049-4574-bd7d-7499d2032cca" targetNamespace="http://schemas.microsoft.com/office/2006/metadata/properties" ma:root="true" ma:fieldsID="0a5d478c1ccb22890470002b4aad3cfc" ns2:_="" ns3:_="" ns4:_="">
    <xsd:import namespace="f1286249-8be6-4038-b754-c8b0575e7661"/>
    <xsd:import namespace="2942abb1-7b7b-4cf4-aa59-712064ec9723"/>
    <xsd:import namespace="e4664c3e-f049-4574-bd7d-7499d2032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86249-8be6-4038-b754-c8b0575e7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0d83692-8000-456c-81e0-753272234f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2abb1-7b7b-4cf4-aa59-712064ec972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64c3e-f049-4574-bd7d-7499d2032cc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374a0d4-2505-485c-b624-5ff5cf1f9d3f}" ma:internalName="TaxCatchAll" ma:showField="CatchAllData" ma:web="2942abb1-7b7b-4cf4-aa59-712064ec97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71FA75-0FB9-4E1B-8F96-E063042657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1A1FAE-C3CA-4976-BB13-76366494BB4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2942abb1-7b7b-4cf4-aa59-712064ec9723"/>
    <ds:schemaRef ds:uri="e4664c3e-f049-4574-bd7d-7499d2032cca"/>
    <ds:schemaRef ds:uri="http://schemas.microsoft.com/office/2006/documentManagement/types"/>
    <ds:schemaRef ds:uri="f1286249-8be6-4038-b754-c8b0575e766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6B7F01-47FB-4C17-AF60-14CF0D9F470F}">
  <ds:schemaRefs>
    <ds:schemaRef ds:uri="2942abb1-7b7b-4cf4-aa59-712064ec9723"/>
    <ds:schemaRef ds:uri="e4664c3e-f049-4574-bd7d-7499d2032cca"/>
    <ds:schemaRef ds:uri="f1286249-8be6-4038-b754-c8b0575e76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EandT Presentation Template v2 2020</Template>
  <TotalTime>390</TotalTime>
  <Words>351</Words>
  <Application>Microsoft Office PowerPoint</Application>
  <PresentationFormat>Widescreen</PresentationFormat>
  <Paragraphs>125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3_Office Theme</vt:lpstr>
      <vt:lpstr>Firm Format - template_Blue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Walter, Elyse (LEO)</dc:creator>
  <cp:lastModifiedBy>Tracy Brown</cp:lastModifiedBy>
  <cp:revision>14</cp:revision>
  <dcterms:created xsi:type="dcterms:W3CDTF">2020-04-21T15:58:43Z</dcterms:created>
  <dcterms:modified xsi:type="dcterms:W3CDTF">2023-09-11T13:58:16Z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0x0101004D7F8F3F24C0254A8D529FF7A3DFCCB9</vt:lpwstr>
  </property>
  <property fmtid="{D5CDD505-2E9C-101B-9397-08002B2CF9AE}" pid="3" name="MSIP_Label_2f46dfe0-534f-4c95-815c-5b1af86b9823_Enabled">
    <vt:lpwstr>true</vt:lpwstr>
  </property>
  <property fmtid="{D5CDD505-2E9C-101B-9397-08002B2CF9AE}" pid="4" name="MSIP_Label_2f46dfe0-534f-4c95-815c-5b1af86b9823_SetDate">
    <vt:lpwstr>2021-05-06T12:37:18Z</vt:lpwstr>
  </property>
  <property fmtid="{D5CDD505-2E9C-101B-9397-08002B2CF9AE}" pid="5" name="MSIP_Label_2f46dfe0-534f-4c95-815c-5b1af86b9823_Method">
    <vt:lpwstr>Privileged</vt:lpwstr>
  </property>
  <property fmtid="{D5CDD505-2E9C-101B-9397-08002B2CF9AE}" pid="6" name="MSIP_Label_2f46dfe0-534f-4c95-815c-5b1af86b9823_Name">
    <vt:lpwstr>2f46dfe0-534f-4c95-815c-5b1af86b9823</vt:lpwstr>
  </property>
  <property fmtid="{D5CDD505-2E9C-101B-9397-08002B2CF9AE}" pid="7" name="MSIP_Label_2f46dfe0-534f-4c95-815c-5b1af86b9823_SiteId">
    <vt:lpwstr>d5fb7087-3777-42ad-966a-892ef47225d1</vt:lpwstr>
  </property>
  <property fmtid="{D5CDD505-2E9C-101B-9397-08002B2CF9AE}" pid="8" name="MSIP_Label_2f46dfe0-534f-4c95-815c-5b1af86b9823_ActionId">
    <vt:lpwstr>16ff9bd4-10e3-4dba-acc3-76b334de344f</vt:lpwstr>
  </property>
  <property fmtid="{D5CDD505-2E9C-101B-9397-08002B2CF9AE}" pid="9" name="MSIP_Label_2f46dfe0-534f-4c95-815c-5b1af86b9823_ContentBits">
    <vt:lpwstr>0</vt:lpwstr>
  </property>
  <property fmtid="{D5CDD505-2E9C-101B-9397-08002B2CF9AE}" pid="10" name="MediaServiceImageTags">
    <vt:lpwstr/>
  </property>
</Properties>
</file>